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00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www.flcgil.it/sindacato/dove-siamo/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cgil.it/leggi-normative/documenti/ordinanze-ministeriali/ordinanza-ministeriale-112-del-6-maggio-2022-procedure-aggiornamento-graduatorie-provinciali-e-di-istituto-personale-docente-ed-educativo.flc" TargetMode="External"/><Relationship Id="rId2" Type="http://schemas.openxmlformats.org/officeDocument/2006/relationships/hyperlink" Target="http://www.normattiva.it/uri-res/N2Ls?urn:nir:stato:legge:2014-12-23;190!v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cgil.it/contratti/documenti/istruzione-e-ricerca/ccnl-istruzione-e-ricerca-2016-2018-del-19-aprile-2018.flc" TargetMode="External"/><Relationship Id="rId5" Type="http://schemas.openxmlformats.org/officeDocument/2006/relationships/hyperlink" Target="https://www.flcgil.it/leggi-normative/documenti/note-ministeriali/nota-2852-del-5-settembre-2016-organico-dell-autonomia.flc" TargetMode="External"/><Relationship Id="rId4" Type="http://schemas.openxmlformats.org/officeDocument/2006/relationships/hyperlink" Target="https://www.flcgil.it/leggi-normative/documenti/leggi/legge-107-del-13-luglio-2015-riforma-della-scuola.fl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cgil.it/contratti/documenti/scuola/ipotesi-ccni-fondo-per-il-miglioramento-offerta-formativa-fmof-2022-2023-del-3-ottobre-2022.flc" TargetMode="External"/><Relationship Id="rId2" Type="http://schemas.openxmlformats.org/officeDocument/2006/relationships/hyperlink" Target="https://www.flcgil.it/contratti/documenti/istruzione-e-ricerca/ccnl-istruzione-e-ricerca-2016-2018-del-19-aprile-2018.fl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cgil.it/leggi-normative/documenti/note-ministeriali/nota-9839-del-8-novembre-2010-supplenze-temporanee-docenti-chiarimenti.flc" TargetMode="External"/><Relationship Id="rId2" Type="http://schemas.openxmlformats.org/officeDocument/2006/relationships/hyperlink" Target="https://www.flcgil.it/scuola/non-si-possono-cancellare-le-compresenze-programmate-per-fare-le-supplenze-una-sentenza-del-tribunale-di-firenze.fl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cgil.it/leggi-normative/documenti/note-ministeriali/nota-2116-del-9-settembre-2022-insegnamento-educazione-motoria-classi-quinte-scuola-primaria-docenti-specialisti-chiarimenti-as-2022-23.fl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cgil.it/leggi-normative/documenti/note-ministeriali/nota-28597-del-29-luglio-2022-istruzioni-indicazioni-operative-supplenze-personale-docente-educativo-ata-as-2022-2023.flc" TargetMode="External"/><Relationship Id="rId2" Type="http://schemas.openxmlformats.org/officeDocument/2006/relationships/hyperlink" Target="http://www.normattiva.it/uri-res/N2Ls?urn:nir:stato:legge:2014-12-23;190!v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cgil.it/regioni/emilia-romagna/supplenze-ata-l-usr-emilia-romagna-non-pregiudicare-la-funzionalita-degli-uffici-e-l-efficienza-dei-servizi.flc" TargetMode="External"/><Relationship Id="rId5" Type="http://schemas.openxmlformats.org/officeDocument/2006/relationships/hyperlink" Target="https://www.flcgil.it/leggi-normative/documenti/note-ministeriali/nota-10073-del-14-aprile-2016-chiarimenti-supplenze-brevi-personale-ata.flc" TargetMode="External"/><Relationship Id="rId4" Type="http://schemas.openxmlformats.org/officeDocument/2006/relationships/hyperlink" Target="https://www.flcgil.it/leggi-normative/documenti/note-ministeriali/nota-2116-del-30-settembre-2015-chiarimenti-limitazioni-supplenze-brevi-docenti-e-ata.f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cgil.it/sindacato/documenti/approfondimenti/scheda-supplenze-ata-as-2022-2023.flc" TargetMode="External"/><Relationship Id="rId2" Type="http://schemas.openxmlformats.org/officeDocument/2006/relationships/hyperlink" Target="https://www.flcgil.it/leggi-normative/documenti/decreti-ministeriali/decreto-ministeriale-430-del-13-dicembre-2000-regolamento-supplenze-ata.fl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ivorno@uilscuola.it" TargetMode="External"/><Relationship Id="rId2" Type="http://schemas.openxmlformats.org/officeDocument/2006/relationships/hyperlink" Target="mailto:pisa@uilscuola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7"/>
          <p:cNvGrpSpPr/>
          <p:nvPr/>
        </p:nvGrpSpPr>
        <p:grpSpPr>
          <a:xfrm>
            <a:off x="1491819" y="2074952"/>
            <a:ext cx="9635318" cy="4585155"/>
            <a:chOff x="719632" y="5316296"/>
            <a:chExt cx="6115558" cy="4618355"/>
          </a:xfrm>
        </p:grpSpPr>
        <p:pic>
          <p:nvPicPr>
            <p:cNvPr id="11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632" y="5316296"/>
              <a:ext cx="6115558" cy="4618355"/>
            </a:xfrm>
            <a:prstGeom prst="rect">
              <a:avLst/>
            </a:prstGeom>
          </p:spPr>
        </p:pic>
        <p:pic>
          <p:nvPicPr>
            <p:cNvPr id="12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1290" y="5316600"/>
              <a:ext cx="4213860" cy="996696"/>
            </a:xfrm>
            <a:prstGeom prst="rect">
              <a:avLst/>
            </a:prstGeom>
          </p:spPr>
        </p:pic>
        <p:pic>
          <p:nvPicPr>
            <p:cNvPr id="13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12" y="6313296"/>
              <a:ext cx="5978397" cy="998219"/>
            </a:xfrm>
            <a:prstGeom prst="rect">
              <a:avLst/>
            </a:prstGeom>
          </p:spPr>
        </p:pic>
        <p:pic>
          <p:nvPicPr>
            <p:cNvPr id="14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1290" y="6314820"/>
              <a:ext cx="4576318" cy="996696"/>
            </a:xfrm>
            <a:prstGeom prst="rect">
              <a:avLst/>
            </a:prstGeom>
          </p:spPr>
        </p:pic>
        <p:pic>
          <p:nvPicPr>
            <p:cNvPr id="15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212" y="7311593"/>
              <a:ext cx="5978397" cy="997000"/>
            </a:xfrm>
            <a:prstGeom prst="rect">
              <a:avLst/>
            </a:prstGeom>
          </p:spPr>
        </p:pic>
        <p:pic>
          <p:nvPicPr>
            <p:cNvPr id="1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1290" y="7311897"/>
              <a:ext cx="3693795" cy="996696"/>
            </a:xfrm>
            <a:prstGeom prst="rect">
              <a:avLst/>
            </a:prstGeom>
          </p:spPr>
        </p:pic>
        <p:pic>
          <p:nvPicPr>
            <p:cNvPr id="17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8212" y="8308593"/>
              <a:ext cx="5978397" cy="460248"/>
            </a:xfrm>
            <a:prstGeom prst="rect">
              <a:avLst/>
            </a:prstGeom>
          </p:spPr>
        </p:pic>
        <p:pic>
          <p:nvPicPr>
            <p:cNvPr id="18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1290" y="8538717"/>
              <a:ext cx="323088" cy="230124"/>
            </a:xfrm>
            <a:prstGeom prst="rect">
              <a:avLst/>
            </a:prstGeom>
          </p:spPr>
        </p:pic>
        <p:pic>
          <p:nvPicPr>
            <p:cNvPr id="19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3605" y="8538717"/>
              <a:ext cx="3218586" cy="230124"/>
            </a:xfrm>
            <a:prstGeom prst="rect">
              <a:avLst/>
            </a:prstGeom>
          </p:spPr>
        </p:pic>
        <p:pic>
          <p:nvPicPr>
            <p:cNvPr id="20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4917" y="8538717"/>
              <a:ext cx="1034668" cy="230124"/>
            </a:xfrm>
            <a:prstGeom prst="rect">
              <a:avLst/>
            </a:prstGeom>
          </p:spPr>
        </p:pic>
        <p:pic>
          <p:nvPicPr>
            <p:cNvPr id="21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5226" y="8538717"/>
              <a:ext cx="388112" cy="230124"/>
            </a:xfrm>
            <a:prstGeom prst="rect">
              <a:avLst/>
            </a:prstGeom>
          </p:spPr>
        </p:pic>
        <p:pic>
          <p:nvPicPr>
            <p:cNvPr id="25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212" y="9683191"/>
              <a:ext cx="5978397" cy="251459"/>
            </a:xfrm>
            <a:prstGeom prst="rect">
              <a:avLst/>
            </a:prstGeom>
          </p:spPr>
        </p:pic>
      </p:grpSp>
      <p:pic>
        <p:nvPicPr>
          <p:cNvPr id="26" name="Immagin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9" y="294070"/>
            <a:ext cx="9635318" cy="17808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04388" y="5677469"/>
            <a:ext cx="798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UIL SCUOLA DI PISA E LIVORNO – 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</a:rPr>
              <a:t>VIA CISANELLO 145  PISA – VIA S.GIVANNI 17/19 LIVORNO</a:t>
            </a:r>
            <a:r>
              <a:rPr lang="it-IT" dirty="0" smtClean="0"/>
              <a:t>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803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232712" y="177603"/>
            <a:ext cx="10449772" cy="84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QUANDO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CHIAMANO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I</a:t>
            </a:r>
            <a:r>
              <a:rPr sz="2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SUPPLENTI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200" b="1" spc="-4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ASSENZE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PERSONALE</a:t>
            </a:r>
            <a:r>
              <a:rPr sz="2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SCUOLA</a:t>
            </a:r>
            <a:endParaRPr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465"/>
              </a:spcBef>
            </a:pP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ULTIMO</a:t>
            </a:r>
            <a:r>
              <a:rPr sz="16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AGGIORNAMENTO</a:t>
            </a:r>
            <a:r>
              <a:rPr sz="1600" b="1" dirty="0">
                <a:solidFill>
                  <a:srgbClr val="FFFF00"/>
                </a:solidFill>
                <a:latin typeface="Calibri"/>
                <a:cs typeface="Calibri"/>
              </a:rPr>
              <a:t> GENNAIO</a:t>
            </a:r>
            <a:r>
              <a:rPr sz="16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Calibri"/>
                <a:cs typeface="Calibri"/>
              </a:rPr>
              <a:t>2023</a:t>
            </a:r>
            <a:endParaRPr sz="16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340383" y="1150388"/>
            <a:ext cx="6234430" cy="4079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SOMMARIO</a:t>
            </a:r>
            <a:endParaRPr sz="16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55880" marR="55244" indent="126364" algn="just">
              <a:lnSpc>
                <a:spcPct val="142700"/>
              </a:lnSpc>
              <a:spcBef>
                <a:spcPts val="309"/>
              </a:spcBef>
            </a:pPr>
            <a:r>
              <a:rPr sz="1600" b="1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PERSONALE DOCENTE/EDUCATIVO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.......................................................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3 </a:t>
            </a:r>
            <a:r>
              <a:rPr sz="1600" spc="-350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Personale</a:t>
            </a:r>
            <a:r>
              <a:rPr sz="1600" spc="9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educativo</a:t>
            </a:r>
            <a:r>
              <a:rPr sz="1600" spc="7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..................................................................................</a:t>
            </a:r>
            <a:r>
              <a:rPr sz="1600" spc="9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3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55880" algn="just">
              <a:lnSpc>
                <a:spcPct val="100000"/>
              </a:lnSpc>
              <a:spcBef>
                <a:spcPts val="825"/>
              </a:spcBef>
            </a:pP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Vincoli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e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limiti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per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il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personale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docente.....................................................</a:t>
            </a:r>
            <a:r>
              <a:rPr sz="1600" spc="4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3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55880" marR="55244" algn="just">
              <a:lnSpc>
                <a:spcPct val="143100"/>
              </a:lnSpc>
            </a:pP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Sostituzione e utilizzo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per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le supplenze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.....................................................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2" action="ppaction://hlinksldjump"/>
              </a:rPr>
              <a:t>3 </a:t>
            </a:r>
            <a:r>
              <a:rPr sz="1600" spc="-350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Sostituzione dei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docenti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mediante assegnazione di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ore </a:t>
            </a:r>
            <a:r>
              <a:rPr sz="1600" spc="5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eccedenti............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3" action="ppaction://hlinksldjump"/>
              </a:rPr>
              <a:t>4 </a:t>
            </a:r>
            <a:r>
              <a:rPr sz="1600" spc="-350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Cosa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non</a:t>
            </a:r>
            <a:r>
              <a:rPr sz="1600" spc="4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si</a:t>
            </a:r>
            <a:r>
              <a:rPr sz="1600" spc="5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può</a:t>
            </a:r>
            <a:r>
              <a:rPr sz="1600" spc="5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fare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..................................................................................</a:t>
            </a:r>
            <a:r>
              <a:rPr sz="1600" spc="50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4" action="ppaction://hlinksldjump"/>
              </a:rPr>
              <a:t>5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55880" marR="55244" indent="126364">
              <a:lnSpc>
                <a:spcPct val="142600"/>
              </a:lnSpc>
              <a:spcBef>
                <a:spcPts val="10"/>
              </a:spcBef>
            </a:pPr>
            <a:r>
              <a:rPr sz="1600" b="1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PERSONALE</a:t>
            </a:r>
            <a:r>
              <a:rPr sz="1600" b="1" spc="7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b="1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ATA</a:t>
            </a:r>
            <a:r>
              <a:rPr sz="1600" b="1" spc="8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.....................................................................................</a:t>
            </a:r>
            <a:r>
              <a:rPr sz="1600" spc="9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6 </a:t>
            </a:r>
            <a:r>
              <a:rPr sz="1600" spc="-345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Vincoli</a:t>
            </a:r>
            <a:r>
              <a:rPr sz="1600" spc="2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e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limiti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per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il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personale</a:t>
            </a:r>
            <a:r>
              <a:rPr sz="1600" spc="3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ATA</a:t>
            </a:r>
            <a:r>
              <a:rPr sz="1600" spc="-2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...........................................................</a:t>
            </a:r>
            <a:r>
              <a:rPr sz="1600" spc="3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5" action="ppaction://hlinksldjump"/>
              </a:rPr>
              <a:t>6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55880" marR="55244">
              <a:lnSpc>
                <a:spcPct val="116900"/>
              </a:lnSpc>
              <a:spcBef>
                <a:spcPts val="505"/>
              </a:spcBef>
            </a:pP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Eventuali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proroghe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delle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supplenze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fino al</a:t>
            </a:r>
            <a:r>
              <a:rPr sz="1600" spc="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termine delle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lezioni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o</a:t>
            </a:r>
            <a:r>
              <a:rPr sz="1600" spc="-1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delle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attività</a:t>
            </a:r>
            <a:r>
              <a:rPr sz="1600" spc="8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didattiche</a:t>
            </a:r>
            <a:r>
              <a:rPr sz="1600" spc="9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......................................................................................</a:t>
            </a:r>
            <a:r>
              <a:rPr sz="1600" spc="1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7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marL="55880">
              <a:lnSpc>
                <a:spcPct val="100000"/>
              </a:lnSpc>
              <a:spcBef>
                <a:spcPts val="830"/>
              </a:spcBef>
            </a:pPr>
            <a:r>
              <a:rPr sz="1600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DSGA..........................................................................................................</a:t>
            </a:r>
            <a:r>
              <a:rPr sz="1600" spc="37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600" spc="-5" dirty="0">
                <a:solidFill>
                  <a:schemeClr val="accent3"/>
                </a:solidFill>
                <a:latin typeface="Calibri"/>
                <a:cs typeface="Calibri"/>
                <a:hlinkClick r:id="rId6" action="ppaction://hlinksldjump"/>
              </a:rPr>
              <a:t>7</a:t>
            </a:r>
            <a:endParaRPr sz="1600" dirty="0">
              <a:solidFill>
                <a:schemeClr val="accent3"/>
              </a:solidFill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3119841" y="5355508"/>
            <a:ext cx="623443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marR="332105" indent="156845">
              <a:lnSpc>
                <a:spcPct val="117200"/>
              </a:lnSpc>
              <a:spcBef>
                <a:spcPts val="100"/>
              </a:spcBef>
            </a:pPr>
            <a:r>
              <a:rPr sz="1800" spc="35" dirty="0">
                <a:latin typeface="Calibri"/>
                <a:cs typeface="Calibri"/>
              </a:rPr>
              <a:t>SE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HAI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DEI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DUBBI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SULLA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40" dirty="0">
                <a:latin typeface="Calibri"/>
                <a:cs typeface="Calibri"/>
              </a:rPr>
              <a:t>TUA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SPECIFICA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SITUAZIONE 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HAI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BISOGNO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DI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MAGGIORI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INFORMAZIONI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DI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UNA</a:t>
            </a:r>
            <a:endParaRPr sz="1800" dirty="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370"/>
              </a:spcBef>
            </a:pPr>
            <a:r>
              <a:rPr sz="1800" spc="60" dirty="0">
                <a:latin typeface="Calibri"/>
                <a:cs typeface="Calibri"/>
              </a:rPr>
              <a:t>CONSULENZA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MIRATA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u="heavy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CONTATTA</a:t>
            </a:r>
            <a:r>
              <a:rPr sz="1800" u="heavy" spc="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heavy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LE</a:t>
            </a:r>
            <a:r>
              <a:rPr sz="1800" u="heavy" spc="1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NOSTRE</a:t>
            </a:r>
            <a:r>
              <a:rPr sz="1800" u="heavy" spc="1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SEDI</a:t>
            </a:r>
            <a:r>
              <a:rPr sz="1800" u="heavy" spc="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u="heavy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LOCALI</a:t>
            </a:r>
            <a:r>
              <a:rPr sz="1800" spc="6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2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1175724" y="0"/>
            <a:ext cx="9905999" cy="1047659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330"/>
              </a:spcBef>
            </a:pPr>
            <a:r>
              <a:rPr sz="1600" b="1" spc="60" dirty="0">
                <a:solidFill>
                  <a:srgbClr val="FF0000"/>
                </a:solidFill>
                <a:latin typeface="Calibri"/>
                <a:cs typeface="Calibri"/>
              </a:rPr>
              <a:t>PERSONALE</a:t>
            </a:r>
            <a:r>
              <a:rPr sz="16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65" dirty="0">
                <a:solidFill>
                  <a:srgbClr val="FF0000"/>
                </a:solidFill>
                <a:latin typeface="Calibri"/>
                <a:cs typeface="Calibri"/>
              </a:rPr>
              <a:t>DOCENTE/EDUCATIVO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438784" algn="ctr">
              <a:lnSpc>
                <a:spcPct val="116199"/>
              </a:lnSpc>
              <a:spcBef>
                <a:spcPts val="63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caso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assenze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dal</a:t>
            </a:r>
            <a:r>
              <a:rPr sz="1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servizio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docenti/educatori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provvede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sostituzione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con </a:t>
            </a:r>
            <a:r>
              <a:rPr sz="16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contratti a tempo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determinato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utilizzando le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graduatorie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d’istituto.</a:t>
            </a:r>
          </a:p>
        </p:txBody>
      </p:sp>
      <p:graphicFrame>
        <p:nvGraphicFramePr>
          <p:cNvPr id="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67791"/>
              </p:ext>
            </p:extLst>
          </p:nvPr>
        </p:nvGraphicFramePr>
        <p:xfrm>
          <a:off x="722672" y="1047659"/>
          <a:ext cx="10632264" cy="527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72">
                <a:tc>
                  <a:txBody>
                    <a:bodyPr/>
                    <a:lstStyle/>
                    <a:p>
                      <a:pPr marR="680720">
                        <a:lnSpc>
                          <a:spcPct val="101800"/>
                        </a:lnSpc>
                        <a:spcBef>
                          <a:spcPts val="204"/>
                        </a:spcBef>
                      </a:pPr>
                      <a:r>
                        <a:rPr sz="11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UC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95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procede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dal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primo</a:t>
                      </a:r>
                      <a:r>
                        <a:rPr sz="130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giorno qualunque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durata</a:t>
                      </a:r>
                      <a:r>
                        <a:rPr sz="13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dell’assenza.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138">
                <a:tc>
                  <a:txBody>
                    <a:bodyPr/>
                    <a:lstStyle/>
                    <a:p>
                      <a:pPr marR="55244">
                        <a:lnSpc>
                          <a:spcPct val="101800"/>
                        </a:lnSpc>
                        <a:spcBef>
                          <a:spcPts val="204"/>
                        </a:spcBef>
                      </a:pPr>
                      <a:r>
                        <a:rPr sz="11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VINCOLI</a:t>
                      </a:r>
                      <a:r>
                        <a:rPr sz="110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1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LIMITI</a:t>
                      </a:r>
                      <a:r>
                        <a:rPr sz="110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100" spc="-2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100" spc="1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PERSONALE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DOCENTE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95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legge di</a:t>
                      </a:r>
                      <a:r>
                        <a:rPr sz="1300" u="sng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stabilità 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2015</a:t>
                      </a:r>
                      <a:r>
                        <a:rPr sz="13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(190/14 art.1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c.333)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disposto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238760">
                        <a:lnSpc>
                          <a:spcPct val="10160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dirigente scolastico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può conferire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una supplenza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breve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personale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primo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giorno di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assenza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titolare.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stessa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legge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è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ripresa 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confermata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nell’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Ordinanza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Ministeriale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254000">
                        <a:lnSpc>
                          <a:spcPct val="101600"/>
                        </a:lnSpc>
                        <a:spcBef>
                          <a:spcPts val="10"/>
                        </a:spcBef>
                      </a:pP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112 del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6</a:t>
                      </a:r>
                      <a:r>
                        <a:rPr sz="1300" u="sng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maggio</a:t>
                      </a:r>
                      <a:r>
                        <a:rPr sz="1300" u="sng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2022</a:t>
                      </a:r>
                      <a:r>
                        <a:rPr sz="13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all’art.13 c.14, dove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è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posta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la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condizione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“fatte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salve la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tutela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garanzia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dell’offerta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formativa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rispetto</a:t>
                      </a:r>
                      <a:r>
                        <a:rPr sz="1300" i="1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norme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di</a:t>
                      </a:r>
                      <a:r>
                        <a:rPr sz="1300" i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prevenzione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protezione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dei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rischi”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. Pertanto,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nella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situazione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poter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osservare tali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adempimenti in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piena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responsabilità, il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dirigente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scolastico</a:t>
                      </a:r>
                      <a:r>
                        <a:rPr sz="1300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può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nominare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fin dal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primo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giorno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assenza del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motivando in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determina,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necessario,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ragioni per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quali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ricorre al supplente.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0099">
                <a:tc>
                  <a:txBody>
                    <a:bodyPr/>
                    <a:lstStyle/>
                    <a:p>
                      <a:pPr marR="375285" algn="just">
                        <a:lnSpc>
                          <a:spcPct val="101800"/>
                        </a:lnSpc>
                        <a:spcBef>
                          <a:spcPts val="220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SOSTITUZIONE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spc="-2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UTILIZZO </a:t>
                      </a:r>
                      <a:r>
                        <a:rPr sz="11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1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100" spc="-2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SUPPLENZE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0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legge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4"/>
                        </a:rPr>
                        <a:t>107/15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4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introdotto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l’organico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che,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assieme 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quello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posto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comune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quello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sostegno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(sia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diritto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16065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adeguamento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fatto),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costituisce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dotazione</a:t>
                      </a:r>
                      <a:r>
                        <a:rPr sz="13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dell’organico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dell’autonomia.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esistono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potenziamento,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“attività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dell’offerta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formativa”,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ferma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restando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16256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prioritaria copertura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dell’orario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curricolare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previsto dagli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ordinamenti scolastici.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Tutti i docenti,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nell’ambito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dell’orario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insegnamento, possono essere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assegnati a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curricolari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 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 </a:t>
                      </a:r>
                      <a:r>
                        <a:rPr sz="1300" spc="-2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 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entrambe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vedi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 nota 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5"/>
                        </a:rPr>
                        <a:t>2852/16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).</a:t>
                      </a: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non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programmate nel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PTOF dei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scuola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25654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primaria 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secondaria sono destinate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alle supplenze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fino a dieci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giorni (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CCNL</a:t>
                      </a:r>
                      <a:r>
                        <a:rPr sz="1300" u="sng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2018 art.28 c.2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).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46735" marR="1061085" indent="-228600">
                        <a:lnSpc>
                          <a:spcPct val="101499"/>
                        </a:lnSpc>
                        <a:buFont typeface="Symbol"/>
                        <a:buChar char=""/>
                        <a:tabLst>
                          <a:tab pos="546735" algn="l"/>
                          <a:tab pos="547370" algn="l"/>
                        </a:tabLst>
                      </a:pP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Sostituzione docenti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assegnati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1300" b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1300" b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b="1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R="226060">
                        <a:lnSpc>
                          <a:spcPct val="101699"/>
                        </a:lnSpc>
                        <a:spcBef>
                          <a:spcPts val="484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L’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OM 112/22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prevede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all’art.13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c.15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posti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 </a:t>
                      </a:r>
                      <a:r>
                        <a:rPr sz="1300" spc="-2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possano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essere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coperti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personale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titolare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supplenze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temporanee,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“ad</a:t>
                      </a:r>
                      <a:r>
                        <a:rPr sz="1300" i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eccezione</a:t>
                      </a:r>
                      <a:r>
                        <a:rPr sz="1300" i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i="1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i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i="1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insegnamento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curricolare </a:t>
                      </a:r>
                      <a:r>
                        <a:rPr sz="1300" i="1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eventualmente assegnate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docente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nell’ambito</a:t>
                      </a:r>
                      <a:r>
                        <a:rPr sz="1300" i="1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dell’orario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i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servizio</a:t>
                      </a:r>
                      <a:r>
                        <a:rPr sz="1300" i="1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i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contrattualmente previsto…”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8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92857"/>
              </p:ext>
            </p:extLst>
          </p:nvPr>
        </p:nvGraphicFramePr>
        <p:xfrm>
          <a:off x="991002" y="112046"/>
          <a:ext cx="10807707" cy="6246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6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3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specifica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riguarda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proprio 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supplenze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temporanee,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lasciando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intendere che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tipologie 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supplenza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annuale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 supplenza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sino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R="42037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 termine delle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attività resasi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disponibile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entro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la data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 31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dicembre,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 siano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regolate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dai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suddetti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limiti.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46735" marR="575945" indent="-228600">
                        <a:lnSpc>
                          <a:spcPct val="101499"/>
                        </a:lnSpc>
                        <a:buFont typeface="Symbol"/>
                        <a:buChar char=""/>
                        <a:tabLst>
                          <a:tab pos="546735" algn="l"/>
                          <a:tab pos="547370" algn="l"/>
                        </a:tabLst>
                      </a:pP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Utilizzo</a:t>
                      </a:r>
                      <a:r>
                        <a:rPr sz="1300" b="1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supplenze 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dei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</a:t>
                      </a:r>
                      <a:r>
                        <a:rPr sz="1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dell’organico </a:t>
                      </a:r>
                      <a:r>
                        <a:rPr sz="1300" b="1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dell’autonomia.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535305">
                        <a:lnSpc>
                          <a:spcPct val="101499"/>
                        </a:lnSpc>
                        <a:spcBef>
                          <a:spcPts val="50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L’art.1, c.85,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della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legge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107/15 prevede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dirigente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scolastico possa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disporre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dell’organico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dell’autonomia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sostituire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assenti fino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 10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giorni.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 la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firma del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CCNL</a:t>
                      </a:r>
                      <a:r>
                        <a:rPr sz="1300" u="sng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2016-2018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comparto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“Istruzione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11938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Ricerca”, tale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possibilità è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stata fortemente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contenuta.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Come 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indicato all’art.28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c.2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del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CCNL, all’inizio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dell’anno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scolastico,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dopo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aver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assicurato la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piena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integrale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copertura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dell’orario 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previsto dagli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ordinamenti, il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collegio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 delibera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modalità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utilizzo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dell’organico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dell’autonomia,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sia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quelle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destinate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svolgimento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potenziamento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dell’offerta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formativa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quelle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utilizzate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organizzativo.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Solo le ore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programmate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alcuna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 suddette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attività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possono</a:t>
                      </a:r>
                      <a:r>
                        <a:rPr sz="1300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essere</a:t>
                      </a:r>
                      <a:r>
                        <a:rPr sz="1300" spc="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impiegate</a:t>
                      </a:r>
                      <a:r>
                        <a:rPr sz="1300" spc="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spc="5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dei</a:t>
                      </a:r>
                      <a:r>
                        <a:rPr sz="1300" spc="6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docenti</a:t>
                      </a:r>
                      <a:r>
                        <a:rPr sz="1300" spc="4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assenti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fino</a:t>
                      </a:r>
                      <a:r>
                        <a:rPr sz="13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 10 giorni.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204470">
                        <a:lnSpc>
                          <a:spcPct val="10160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dirigente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scolastico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può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anche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utilizzare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gli spazi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flessibilità </a:t>
                      </a:r>
                      <a:r>
                        <a:rPr sz="1300" spc="-2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dell’organizzazione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dell’orario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didattico sempre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nell’ottica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esperire tutti 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legittimi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tentativi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avvalersi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risorse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interne.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386080">
                        <a:lnSpc>
                          <a:spcPct val="101499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docente,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ove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impiegato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altri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ordini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gradi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scuola,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conserva il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trattamento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economico del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grado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istruzione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27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appartenenza.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 marR="173355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docente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orario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articolato su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cattedra </a:t>
                      </a:r>
                      <a:r>
                        <a:rPr sz="1300" spc="-28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esterna (COE), ciascuna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scuola procede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autonomamente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coprire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di rispettiva competenza.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10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DEI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50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CCNL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2016-2018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all’art.40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fa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confluire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all’interno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Fondo</a:t>
                      </a:r>
                      <a:endParaRPr sz="130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DOCENTI</a:t>
                      </a:r>
                      <a:r>
                        <a:rPr sz="110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MEDIANTE</a:t>
                      </a:r>
                      <a:endParaRPr sz="110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4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miglioramento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dell’offerta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formativa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quote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stanziate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37"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</a:pPr>
                      <a:r>
                        <a:rPr sz="110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ASSEGNAZIONE</a:t>
                      </a:r>
                      <a:r>
                        <a:rPr sz="110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10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ECCEDENTI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90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retribuzione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eccedenti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dei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colleghi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assenti.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Queste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risorse,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come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richiamato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nell’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Ipotesi</a:t>
                      </a:r>
                      <a:r>
                        <a:rPr sz="1300" u="sng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u="sng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di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75"/>
                        </a:lnSpc>
                      </a:pP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CCNI</a:t>
                      </a:r>
                      <a:r>
                        <a:rPr sz="1300" u="sng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u="sng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2022/2023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  <a:hlinkClick r:id="rId3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sui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criteri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ripartizione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FMOF,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sono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75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oggetto di</a:t>
                      </a:r>
                      <a:r>
                        <a:rPr sz="13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contrattazione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integrativa 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d’istituto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e,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qualora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non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75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utilizzate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negli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anni</a:t>
                      </a:r>
                      <a:r>
                        <a:rPr sz="13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precedenti,</a:t>
                      </a:r>
                      <a:r>
                        <a:rPr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possono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essere</a:t>
                      </a:r>
                      <a:r>
                        <a:rPr sz="1300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destinate</a:t>
                      </a:r>
                      <a:r>
                        <a:rPr sz="13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45"/>
                        </a:lnSpc>
                      </a:pP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finalità diverse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cs typeface="Calibri"/>
                        </a:rPr>
                        <a:t>quelle originarie.</a:t>
                      </a:r>
                      <a:endParaRPr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8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/>
          <p:nvPr/>
        </p:nvSpPr>
        <p:spPr>
          <a:xfrm>
            <a:off x="2417190" y="943101"/>
            <a:ext cx="9012809" cy="576298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sostituzione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dei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colleghi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assenti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attraverso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scissione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compresenze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previste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norme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legge,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dagli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ordinamenti o dal </a:t>
            </a:r>
            <a:r>
              <a:rPr sz="1600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PTOF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(insegnante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sostegno,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tempo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prolungato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nella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secondaria 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grado, laboratori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 ITP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nelle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secondarie 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II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grado, ecc.) non è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consentita,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 non per emergenze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imprevedibili, limitate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tempo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non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altrimenti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risolvibili,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quanto introduce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un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depauperamento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dell’attività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didattica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lede il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diritto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allo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studio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(come già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indicato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anche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 vari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pronunciamenti</a:t>
            </a:r>
            <a:r>
              <a:rPr sz="1600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della magistratura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).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 particolare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docenti di sostegno,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si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deve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osservare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quanto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840740">
              <a:lnSpc>
                <a:spcPct val="101600"/>
              </a:lnSpc>
              <a:spcBef>
                <a:spcPts val="15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indicato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nella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nota</a:t>
            </a:r>
            <a:r>
              <a:rPr sz="1600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9839/10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virtù della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peculiare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corresponsabilità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educativa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che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essi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ricoprono ai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fini </a:t>
            </a:r>
            <a:r>
              <a:rPr sz="1600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dell’inclusione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disabilità nell’intera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classe.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161290">
              <a:lnSpc>
                <a:spcPct val="101499"/>
              </a:lnSpc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Analogamente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anche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divisione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degli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alunni nelle classi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si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configura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come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soluzione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non-regolare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cui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ricorrere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solo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via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140335">
              <a:lnSpc>
                <a:spcPct val="101499"/>
              </a:lnSpc>
              <a:spcBef>
                <a:spcPts val="10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eccezionale,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quanto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lede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il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diritto allo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studio sia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degli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alunni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“distribuiti” sia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quelli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che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“accolgono”,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oltre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determinare </a:t>
            </a:r>
            <a:r>
              <a:rPr sz="1600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spesso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problemi di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sovraffollamento, di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sicurezza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agibilità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delle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aule.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151130">
              <a:lnSpc>
                <a:spcPct val="101699"/>
              </a:lnSpc>
              <a:spcBef>
                <a:spcPts val="10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caso si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ricevano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comunicazioni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questo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tipo, come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esempio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quella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accogliere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studenti di altre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classi 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essere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incaricati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sostituzione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coincidenza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l’attività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insegnamento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su sostegno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 compresenza,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è opportuno </a:t>
            </a:r>
            <a:r>
              <a:rPr sz="1600" spc="-27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chiedere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sempre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l’ordine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servizio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scritto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recante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data,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nomina, la descrizione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dettagliata,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seguito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dalla firma del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dirigente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scolastico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suo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delegato.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600075">
              <a:lnSpc>
                <a:spcPts val="1600"/>
              </a:lnSpc>
              <a:spcBef>
                <a:spcPts val="45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È presupposto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necessario qualora si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ravvisino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margini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</a:t>
            </a:r>
            <a:r>
              <a:rPr sz="1600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illegittimità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tali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coinvolgere il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sindacato.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80010">
              <a:lnSpc>
                <a:spcPct val="101699"/>
              </a:lnSpc>
              <a:spcBef>
                <a:spcPts val="434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Il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docente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specialista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educazione</a:t>
            </a:r>
            <a:r>
              <a:rPr sz="1600" u="sng" spc="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600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motoria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hlinkClick r:id="rId4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introdotto dalla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legge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234/21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classi quinte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scuola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primaria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poi,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dal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prossimo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anno scolastico,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anche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nelle classi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quarte,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pur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equiparato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nello stato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giuridico ed economico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ai docenti del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medesimo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grado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istruzione,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“non</a:t>
            </a:r>
            <a:r>
              <a:rPr sz="1600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può</a:t>
            </a:r>
            <a:r>
              <a:rPr sz="1600" i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essere </a:t>
            </a:r>
            <a:r>
              <a:rPr sz="1600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impegnato</a:t>
            </a:r>
            <a:r>
              <a:rPr sz="1600" i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negli </a:t>
            </a:r>
            <a:r>
              <a:rPr sz="1600" i="1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altri insegnamenti</a:t>
            </a:r>
            <a:r>
              <a:rPr sz="1600" i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della scuola</a:t>
            </a:r>
            <a:r>
              <a:rPr sz="1600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primaria”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12700" marR="182245">
              <a:lnSpc>
                <a:spcPct val="101499"/>
              </a:lnSpc>
              <a:spcBef>
                <a:spcPts val="5"/>
              </a:spcBef>
            </a:pP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L’eventuale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richiesta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sostituire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colleghi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assenti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delle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altre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discipline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curricolari,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deve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avvenire</a:t>
            </a:r>
            <a:r>
              <a:rPr sz="1600" spc="3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solo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via</a:t>
            </a:r>
            <a:r>
              <a:rPr sz="1600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eccezionale</a:t>
            </a:r>
            <a:r>
              <a:rPr sz="1600" spc="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 </a:t>
            </a:r>
            <a:r>
              <a:rPr sz="1600" spc="-28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considerazione del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dettato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 </a:t>
            </a:r>
            <a:r>
              <a:rPr sz="16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cui</a:t>
            </a:r>
            <a:r>
              <a:rPr sz="1600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sopra.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889812" y="981201"/>
            <a:ext cx="1189355" cy="34971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50" dirty="0">
                <a:solidFill>
                  <a:srgbClr val="FF0000"/>
                </a:solidFill>
                <a:latin typeface="Calibri"/>
                <a:cs typeface="Calibri"/>
              </a:rPr>
              <a:t>COSA</a:t>
            </a:r>
            <a:r>
              <a:rPr sz="11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11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30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11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0000"/>
                </a:solidFill>
                <a:latin typeface="Calibri"/>
                <a:cs typeface="Calibri"/>
              </a:rPr>
              <a:t>PUÒ </a:t>
            </a:r>
            <a:r>
              <a:rPr sz="1100" spc="-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0000"/>
                </a:solidFill>
                <a:latin typeface="Calibri"/>
                <a:cs typeface="Calibri"/>
              </a:rPr>
              <a:t>FARE</a:t>
            </a:r>
            <a:endParaRPr sz="1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92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052483" y="840403"/>
            <a:ext cx="623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0000"/>
                </a:solidFill>
                <a:latin typeface="Calibri"/>
                <a:cs typeface="Calibri"/>
              </a:rPr>
              <a:t>PERSONALE</a:t>
            </a:r>
            <a:r>
              <a:rPr sz="18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Calibri"/>
                <a:cs typeface="Calibri"/>
              </a:rPr>
              <a:t>ATA</a:t>
            </a:r>
            <a:endParaRPr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2520429" y="1312941"/>
            <a:ext cx="7595419" cy="50629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sz="1600" b="1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legge di</a:t>
            </a:r>
            <a:r>
              <a:rPr sz="1600" b="1" u="sng" spc="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b="1" u="sng" spc="-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stabilità </a:t>
            </a:r>
            <a:r>
              <a:rPr sz="1600" b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2015</a:t>
            </a:r>
            <a:r>
              <a:rPr sz="16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(190/14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art.1,</a:t>
            </a:r>
            <a:r>
              <a:rPr sz="16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c.332)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ha disposto</a:t>
            </a:r>
            <a:r>
              <a:rPr sz="16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il 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divieto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di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sostituzione</a:t>
            </a:r>
            <a:r>
              <a:rPr sz="1600" b="1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personale assente</a:t>
            </a:r>
            <a:r>
              <a:rPr sz="1600" b="1" spc="2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per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questi</a:t>
            </a:r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profili</a:t>
            </a:r>
            <a:r>
              <a:rPr sz="1300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endParaRPr sz="1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2520429" y="1992051"/>
            <a:ext cx="9086551" cy="451155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wrap="square" lIns="0" tIns="8890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7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assistenti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tecnici: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non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è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mai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possibile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sostituzione.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469900" marR="109855" indent="-228600">
              <a:lnSpc>
                <a:spcPct val="101499"/>
              </a:lnSpc>
              <a:spcBef>
                <a:spcPts val="5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assistenti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amministrativi: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è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possibile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solo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nelle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scuole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che </a:t>
            </a:r>
            <a:r>
              <a:rPr sz="1300" spc="-28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abbiano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un organico con meno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 3</a:t>
            </a:r>
            <a:r>
              <a:rPr sz="1300" spc="2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assistenti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amministrativi.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6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collaboratori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scolastici: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no,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primi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7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giorni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assenza.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Tutto ciò è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ripreso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nella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nota</a:t>
            </a:r>
            <a:r>
              <a:rPr sz="1300" u="sng" spc="10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ministeriale</a:t>
            </a:r>
            <a:r>
              <a:rPr sz="1300" u="sng" spc="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28597/22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-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Istruzioni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e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indicazioni</a:t>
            </a:r>
            <a:r>
              <a:rPr sz="1300" i="1" spc="2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operative</a:t>
            </a:r>
            <a:r>
              <a:rPr sz="1300" i="1" spc="2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in</a:t>
            </a:r>
            <a:r>
              <a:rPr sz="1300" i="1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materia</a:t>
            </a:r>
            <a:r>
              <a:rPr sz="1300" i="1" spc="3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i="1" spc="3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supplenze</a:t>
            </a:r>
            <a:r>
              <a:rPr sz="1300" i="1" spc="2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al</a:t>
            </a:r>
            <a:r>
              <a:rPr sz="1300" i="1" spc="3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personale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docente, educativo</a:t>
            </a:r>
            <a:r>
              <a:rPr sz="1300" i="1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ed</a:t>
            </a:r>
            <a:r>
              <a:rPr sz="1300" i="1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ATA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a.s.</a:t>
            </a:r>
            <a:r>
              <a:rPr sz="1300" i="1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2022/2023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dove,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però, si ribadisce </a:t>
            </a:r>
            <a:r>
              <a:rPr sz="1300" spc="-27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validità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provvedimento derogatorio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dell’art.1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c.602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della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legge finanziaria 2018,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secondo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cui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si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può procedere con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sostituzione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decorrere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dal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30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mo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giorno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assenza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titolare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 profili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 assistente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amministrativo e di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tecnico.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67945">
              <a:lnSpc>
                <a:spcPct val="101499"/>
              </a:lnSpc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collaboratori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scolastici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resta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il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divieto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nei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primi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7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giorni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di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 assenza,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previsione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della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nota</a:t>
            </a:r>
            <a:r>
              <a:rPr sz="1300" u="sng" spc="10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Miur</a:t>
            </a:r>
            <a:r>
              <a:rPr sz="1300" u="sng" spc="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300" u="sng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2116/15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,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che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apre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alla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26670">
              <a:lnSpc>
                <a:spcPct val="101699"/>
              </a:lnSpc>
              <a:spcBef>
                <a:spcPts val="10"/>
              </a:spcBef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possibilità di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sostituzione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anche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prima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dei 7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giorni, qualora il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dirigente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scolastico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valuti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che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siano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problemi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l’incolumità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 </a:t>
            </a:r>
            <a:r>
              <a:rPr sz="1300" spc="-28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sicurezza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degli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alunni</a:t>
            </a:r>
            <a:r>
              <a:rPr sz="1300" spc="2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o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spc="2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l’assistenza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agli</a:t>
            </a:r>
            <a:r>
              <a:rPr sz="1300" spc="2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alunni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diversamente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abili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per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altre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esigenze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improrogabili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carattere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organizzativo che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potrebbero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compromettere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il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diritto allo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studio </a:t>
            </a:r>
            <a:r>
              <a:rPr sz="1300" spc="-28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il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funzionamento del</a:t>
            </a:r>
            <a:r>
              <a:rPr sz="1300" spc="2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servizio. Inoltre,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resta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sempre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valida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nota Miur</a:t>
            </a:r>
            <a:r>
              <a:rPr sz="1300" u="sng" spc="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10073/16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che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ha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previsto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possibilità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conferire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le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supplenze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tutti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profili,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nei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soli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casi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vacanza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 di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posto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decesso,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dimissioni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dal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servizio,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pensionamento in corso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d’anno, 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condizioni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che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non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 comportano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aggravio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spesa.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12700">
              <a:lnSpc>
                <a:spcPct val="101499"/>
              </a:lnSpc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Nonostante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ciò,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permangono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alcune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situazioni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in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cui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l’efficienza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 </a:t>
            </a:r>
            <a:r>
              <a:rPr sz="1300" spc="-28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funzionalità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degli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istituti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scolastici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sono</a:t>
            </a:r>
            <a:r>
              <a:rPr sz="1300" spc="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messe 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dura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prova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in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444500">
              <a:lnSpc>
                <a:spcPct val="101600"/>
              </a:lnSpc>
              <a:spcBef>
                <a:spcPts val="10"/>
              </a:spcBef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caso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assenze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contemporanee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 più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lavoratori,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fino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configurarsi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un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rallentamento,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 non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una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interruzione,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del </a:t>
            </a:r>
            <a:r>
              <a:rPr sz="1300" spc="-27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pubblico</a:t>
            </a:r>
            <a:r>
              <a:rPr sz="1300" spc="-1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servizio.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Alcuni Uffici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Scolastici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Regionali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hanno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richiamato 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principi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marR="175895">
              <a:lnSpc>
                <a:spcPct val="101699"/>
              </a:lnSpc>
              <a:spcBef>
                <a:spcPts val="10"/>
              </a:spcBef>
            </a:pP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carattere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generale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(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buon</a:t>
            </a:r>
            <a:r>
              <a:rPr sz="1300" i="1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andamento</a:t>
            </a:r>
            <a:r>
              <a:rPr sz="1300" i="1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dell’Amministrazione,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contemperamento 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degli</a:t>
            </a:r>
            <a:r>
              <a:rPr sz="1300" i="1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i="1" spc="-5" dirty="0">
                <a:solidFill>
                  <a:schemeClr val="bg2"/>
                </a:solidFill>
                <a:latin typeface="Calibri"/>
                <a:cs typeface="Calibri"/>
              </a:rPr>
              <a:t>interessi,</a:t>
            </a:r>
            <a:r>
              <a:rPr sz="1300" i="1" dirty="0">
                <a:solidFill>
                  <a:schemeClr val="bg2"/>
                </a:solidFill>
                <a:latin typeface="Calibri"/>
                <a:cs typeface="Calibri"/>
              </a:rPr>
              <a:t> etc..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)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-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come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l’USR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dell’Emilia </a:t>
            </a:r>
            <a:r>
              <a:rPr sz="1300" spc="-28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Romagna nella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u="sng" spc="-5" dirty="0">
                <a:solidFill>
                  <a:schemeClr val="bg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nota 4050/16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-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che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possono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essere presi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in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considerazione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da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parte delle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scuole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 al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fine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garantire,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in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specifiche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situazioni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emergenza,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il</a:t>
            </a:r>
            <a:r>
              <a:rPr sz="1300" spc="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loro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funzionamento e</a:t>
            </a:r>
            <a:r>
              <a:rPr sz="1300" spc="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il 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diritto</a:t>
            </a:r>
            <a:r>
              <a:rPr sz="1300" spc="-1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allo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studio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costituzionalmente</a:t>
            </a:r>
            <a:r>
              <a:rPr sz="130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chemeClr val="bg2"/>
                </a:solidFill>
                <a:latin typeface="Calibri"/>
                <a:cs typeface="Calibri"/>
              </a:rPr>
              <a:t>tutelato.</a:t>
            </a:r>
            <a:endParaRPr sz="13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16194" y="1336294"/>
            <a:ext cx="1773793" cy="44223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400" b="1" spc="55" dirty="0">
                <a:solidFill>
                  <a:srgbClr val="FF0000"/>
                </a:solidFill>
                <a:latin typeface="Calibri"/>
                <a:cs typeface="Calibri"/>
              </a:rPr>
              <a:t>VINCOLI</a:t>
            </a:r>
            <a:r>
              <a:rPr sz="14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FF0000"/>
                </a:solidFill>
                <a:latin typeface="Calibri"/>
                <a:cs typeface="Calibri"/>
              </a:rPr>
              <a:t>LIMITI</a:t>
            </a:r>
            <a:r>
              <a:rPr sz="14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0000"/>
                </a:solidFill>
                <a:latin typeface="Calibri"/>
                <a:cs typeface="Calibri"/>
              </a:rPr>
              <a:t>PER </a:t>
            </a:r>
            <a:r>
              <a:rPr sz="1400" b="1" spc="-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30" dirty="0">
                <a:solidFill>
                  <a:srgbClr val="FF0000"/>
                </a:solidFill>
                <a:latin typeface="Calibri"/>
                <a:cs typeface="Calibri"/>
              </a:rPr>
              <a:t>IL</a:t>
            </a:r>
            <a:r>
              <a:rPr sz="14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FF0000"/>
                </a:solidFill>
                <a:latin typeface="Calibri"/>
                <a:cs typeface="Calibri"/>
              </a:rPr>
              <a:t>PERSONALE</a:t>
            </a:r>
            <a:r>
              <a:rPr sz="14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45" dirty="0">
                <a:solidFill>
                  <a:srgbClr val="FF0000"/>
                </a:solidFill>
                <a:latin typeface="Calibri"/>
                <a:cs typeface="Calibri"/>
              </a:rPr>
              <a:t>ATA</a:t>
            </a:r>
            <a:endParaRPr sz="1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60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52190"/>
              </p:ext>
            </p:extLst>
          </p:nvPr>
        </p:nvGraphicFramePr>
        <p:xfrm>
          <a:off x="917260" y="357500"/>
          <a:ext cx="10512740" cy="595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23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Ricordiamo che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non ha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l’obbligo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contrattuale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89535" marR="129539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accettare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ore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aggiuntive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sostituire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colleghi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assenti.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Qualora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venga acquisita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loro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disponibilità, è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opportuno che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contrattazione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scuola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definisca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limiti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condizioni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degli assenti,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 fine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contenere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ricorso assiduo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tale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procedura.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L’intensificazione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orario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servizio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istituto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contrattuale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va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regolato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nel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contratto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integrativo,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retribuito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utilizzato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solo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 situazioni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 emergenza.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collaboratori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scolastici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stessa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legge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89535" marR="11938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stabilità 2015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indica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(comma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332)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l’utilizzo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delle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risorse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 ore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eccedenti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possono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essere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assegnate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dal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dirigente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scolastico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interno.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Per gli altri due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profili,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 risorse destinate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FMOF dovranno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89535" marR="27876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essere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riparametrate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fine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accantonare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percentuale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destinare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 AA 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anche a fronte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delle sostituzioni.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EVENTUALI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PROROGHE</a:t>
                      </a:r>
                      <a:r>
                        <a:rPr sz="110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 marR="147320">
                        <a:lnSpc>
                          <a:spcPct val="101800"/>
                        </a:lnSpc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SUPPLENZE</a:t>
                      </a:r>
                      <a:r>
                        <a:rPr sz="110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FINO</a:t>
                      </a:r>
                      <a:r>
                        <a:rPr sz="110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 </a:t>
                      </a:r>
                      <a:r>
                        <a:rPr sz="1100" spc="-2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TERMINE</a:t>
                      </a:r>
                      <a:r>
                        <a:rPr sz="1100" spc="1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LEZIONI</a:t>
                      </a:r>
                      <a:r>
                        <a:rPr sz="110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DELLE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ATTIVITÀ</a:t>
                      </a:r>
                      <a:r>
                        <a:rPr sz="110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DIDATTICHE</a:t>
                      </a:r>
                      <a:endParaRPr sz="11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9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Il regolamento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supplenze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(DM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430/00)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introduce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9535" marR="641985">
                        <a:lnSpc>
                          <a:spcPct val="101499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possibilità di prorogare le supplenze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anche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oltre la data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termine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delle lezioni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(art.6 c.4).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Considerati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carichi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lavoro, le riduzioni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organico 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9535" marR="403860">
                        <a:lnSpc>
                          <a:spcPct val="101600"/>
                        </a:lnSpc>
                        <a:spcBef>
                          <a:spcPts val="1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crescenti complessità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 affrontare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nei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periodi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estivi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è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opportuno che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dirigenti scolastici,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magari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accordo con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RSU,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utilizzino tali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proroghe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garantire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meglio 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servizi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particolare per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operazioni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 scrutini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esami.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b="1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DSGA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95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temporanea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DSGA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non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prevista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stipula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di contratti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tempo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determinato (art.56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CCNL),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9535" marR="405765">
                        <a:lnSpc>
                          <a:spcPct val="101499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sostituzione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avviene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personale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interno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(assistente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amministrativo)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che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sua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volta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è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sostituito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secondo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regole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illustrate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in precedenza.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24">
                <a:tc gridSpan="2">
                  <a:txBody>
                    <a:bodyPr/>
                    <a:lstStyle/>
                    <a:p>
                      <a:pPr marL="410845" marR="694055" algn="ctr">
                        <a:lnSpc>
                          <a:spcPct val="101499"/>
                        </a:lnSpc>
                        <a:spcBef>
                          <a:spcPts val="4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Sugli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effetti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rinuncia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una proposta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supplenza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 dell’abbandono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servizio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 parte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del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personale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ATA restano valide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norme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previste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dal </a:t>
                      </a:r>
                      <a:r>
                        <a:rPr sz="13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DM</a:t>
                      </a:r>
                      <a:r>
                        <a:rPr sz="1300" u="sng" spc="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 </a:t>
                      </a:r>
                      <a:r>
                        <a:rPr sz="13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430/00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approfondimenti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veda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anche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u="sng" spc="-10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nostra</a:t>
                      </a:r>
                      <a:r>
                        <a:rPr sz="13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 scheda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7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41756" y="1063829"/>
            <a:ext cx="7270954" cy="355225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40"/>
              </a:spcBef>
            </a:pPr>
            <a:r>
              <a:rPr sz="2800" spc="-5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ISCRIVITI</a:t>
            </a:r>
            <a:endParaRPr sz="2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Uil scuola Rua</a:t>
            </a: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Mail: </a:t>
            </a: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pisa@uilscuola.it</a:t>
            </a:r>
            <a:endParaRPr lang="it-IT" sz="2800" u="heavy" spc="-5" dirty="0" smtClean="0">
              <a:solidFill>
                <a:schemeClr val="bg1">
                  <a:lumMod val="85000"/>
                  <a:lumOff val="15000"/>
                </a:schemeClr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Mail: </a:t>
            </a: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livorno@uilscuola.it</a:t>
            </a: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Cell. 338 2925159</a:t>
            </a:r>
          </a:p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it-IT" sz="2800" u="heavy" spc="-5" dirty="0" smtClean="0">
                <a:solidFill>
                  <a:schemeClr val="bg1">
                    <a:lumMod val="85000"/>
                    <a:lumOff val="15000"/>
                  </a:schemeClr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Cell. 348 7271744 </a:t>
            </a:r>
            <a:endParaRPr sz="2800" dirty="0">
              <a:solidFill>
                <a:schemeClr val="bg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37</TotalTime>
  <Words>1864</Words>
  <Application>Microsoft Office PowerPoint</Application>
  <PresentationFormat>Widescreen</PresentationFormat>
  <Paragraphs>110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Tw Cen MT</vt:lpstr>
      <vt:lpstr>Circuito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Claudio</cp:lastModifiedBy>
  <cp:revision>6</cp:revision>
  <dcterms:created xsi:type="dcterms:W3CDTF">2023-01-18T10:14:14Z</dcterms:created>
  <dcterms:modified xsi:type="dcterms:W3CDTF">2023-01-22T09:38:23Z</dcterms:modified>
</cp:coreProperties>
</file>